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5" r:id="rId1"/>
  </p:sldMasterIdLst>
  <p:sldIdLst>
    <p:sldId id="279" r:id="rId2"/>
    <p:sldId id="258" r:id="rId3"/>
    <p:sldId id="259" r:id="rId4"/>
    <p:sldId id="280" r:id="rId5"/>
    <p:sldId id="281" r:id="rId6"/>
    <p:sldId id="285" r:id="rId7"/>
    <p:sldId id="283" r:id="rId8"/>
    <p:sldId id="264" r:id="rId9"/>
    <p:sldId id="265" r:id="rId10"/>
    <p:sldId id="269" r:id="rId11"/>
    <p:sldId id="278" r:id="rId12"/>
    <p:sldId id="286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 varScale="1">
        <p:scale>
          <a:sx n="69" d="100"/>
          <a:sy n="69" d="100"/>
        </p:scale>
        <p:origin x="-13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3.gif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3.gif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57166"/>
            <a:ext cx="90011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учреждение дополнительного образования </a:t>
            </a:r>
          </a:p>
          <a:p>
            <a:pPr algn="ctr">
              <a:defRPr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Атяшевского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Республики Мордовия </a:t>
            </a:r>
          </a:p>
          <a:p>
            <a:pPr algn="ctr">
              <a:defRPr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Атяшевский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Дом детского творчества»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3288" y="1556792"/>
            <a:ext cx="71745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Творческий отчет </a:t>
            </a:r>
          </a:p>
          <a:p>
            <a:pPr marL="45720" indent="0" algn="ctr">
              <a:buNone/>
            </a:pP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о работе кружка</a:t>
            </a: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художественно-эстетической направленности</a:t>
            </a:r>
            <a:b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за 2019-2020 уч. год</a:t>
            </a:r>
            <a:b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</a:br>
            <a:endParaRPr lang="ru-RU" sz="3600" b="1" i="1" dirty="0" smtClean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5214950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Руководитель кружка: </a:t>
            </a:r>
          </a:p>
          <a:p>
            <a:pPr algn="ctr"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 </a:t>
            </a:r>
          </a:p>
          <a:p>
            <a:pPr algn="ctr"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Жданкина Наталья Михайловна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9218" y="4265226"/>
            <a:ext cx="80648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«ЮНЫЕ  ВОЛШЕБНИКИ»</a:t>
            </a:r>
            <a:endParaRPr lang="ru-RU" sz="4000" b="1" cap="all" spc="0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496944" cy="2736304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творческих способностей детей старшего дошкольного возраста посредством художественного ручного труда</a:t>
            </a:r>
            <a:endParaRPr lang="ru-RU" sz="200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32259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3600" cap="all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ЦЕЛЬ ОБУЧЕНИЯ:</a:t>
            </a:r>
          </a:p>
        </p:txBody>
      </p:sp>
    </p:spTree>
    <p:extLst>
      <p:ext uri="{BB962C8B-B14F-4D97-AF65-F5344CB8AC3E}">
        <p14:creationId xmlns:p14="http://schemas.microsoft.com/office/powerpoint/2010/main" val="276078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15710"/>
            <a:ext cx="6512511" cy="864096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indent="0" algn="l">
              <a:buNone/>
            </a:pPr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Задачи:</a:t>
            </a:r>
            <a:endParaRPr lang="ru-RU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285860"/>
            <a:ext cx="8463884" cy="4159364"/>
          </a:xfrm>
        </p:spPr>
        <p:txBody>
          <a:bodyPr>
            <a:normAutofit fontScale="70000" lnSpcReduction="20000"/>
          </a:bodyPr>
          <a:lstStyle/>
          <a:p>
            <a:r>
              <a:rPr lang="ru-RU" sz="4400" b="1" dirty="0"/>
              <a:t>образовательные</a:t>
            </a:r>
            <a:r>
              <a:rPr lang="ru-RU" sz="4400" dirty="0"/>
              <a:t> </a:t>
            </a:r>
          </a:p>
          <a:p>
            <a:pPr marL="0" indent="0">
              <a:buNone/>
            </a:pPr>
            <a:r>
              <a:rPr lang="ru-RU" sz="4400" dirty="0" smtClean="0"/>
              <a:t>	учить </a:t>
            </a:r>
            <a:r>
              <a:rPr lang="ru-RU" sz="4400" dirty="0"/>
              <a:t>формировать умения следовать </a:t>
            </a:r>
            <a:r>
              <a:rPr lang="ru-RU" sz="4400" dirty="0" smtClean="0"/>
              <a:t>	устным </a:t>
            </a:r>
            <a:r>
              <a:rPr lang="ru-RU" sz="4400" dirty="0"/>
              <a:t>инструкциям;</a:t>
            </a:r>
          </a:p>
          <a:p>
            <a:r>
              <a:rPr lang="ru-RU" sz="4400" b="1" dirty="0"/>
              <a:t>развивающие</a:t>
            </a:r>
            <a:endParaRPr lang="ru-RU" sz="4400" dirty="0"/>
          </a:p>
          <a:p>
            <a:pPr marL="0" indent="0">
              <a:buNone/>
            </a:pPr>
            <a:r>
              <a:rPr lang="ru-RU" sz="4400" dirty="0"/>
              <a:t> </a:t>
            </a:r>
            <a:r>
              <a:rPr lang="ru-RU" sz="4400" dirty="0" smtClean="0"/>
              <a:t>	развивать </a:t>
            </a:r>
            <a:r>
              <a:rPr lang="ru-RU" sz="4400" dirty="0"/>
              <a:t>художественный вкус, </a:t>
            </a:r>
            <a:r>
              <a:rPr lang="ru-RU" sz="4400" dirty="0" smtClean="0"/>
              <a:t>	творческие </a:t>
            </a:r>
            <a:r>
              <a:rPr lang="ru-RU" sz="4400" dirty="0"/>
              <a:t>способности и фантазии детей;</a:t>
            </a:r>
          </a:p>
          <a:p>
            <a:r>
              <a:rPr lang="ru-RU" sz="4400" b="1" dirty="0"/>
              <a:t>воспитательные</a:t>
            </a:r>
            <a:r>
              <a:rPr lang="ru-RU" sz="4400" dirty="0"/>
              <a:t> </a:t>
            </a:r>
          </a:p>
          <a:p>
            <a:pPr marL="0" indent="0">
              <a:buNone/>
            </a:pPr>
            <a:r>
              <a:rPr lang="ru-RU" sz="4400" dirty="0" smtClean="0"/>
              <a:t>	воспитывать </a:t>
            </a:r>
            <a:r>
              <a:rPr lang="ru-RU" sz="4400" dirty="0"/>
              <a:t>культуру труда и </a:t>
            </a:r>
            <a:r>
              <a:rPr lang="ru-RU" sz="4400" dirty="0" smtClean="0"/>
              <a:t>	совершенствовать </a:t>
            </a:r>
            <a:r>
              <a:rPr lang="ru-RU" sz="4400" dirty="0"/>
              <a:t>трудовые </a:t>
            </a:r>
            <a:r>
              <a:rPr lang="ru-RU" sz="4400" dirty="0" smtClean="0"/>
              <a:t>навыки.</a:t>
            </a:r>
            <a:endParaRPr lang="ru-RU" sz="4400" dirty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5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25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16934" y="234733"/>
            <a:ext cx="6235385" cy="16350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ru-RU" sz="3600" cap="all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Основные виды работ</a:t>
            </a: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179512" y="1700808"/>
            <a:ext cx="3605530" cy="1845708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dirty="0" smtClean="0"/>
              <a:t> </a:t>
            </a:r>
            <a:r>
              <a:rPr lang="ru-RU" sz="2400" dirty="0"/>
              <a:t>Работа с природным и бросовым </a:t>
            </a:r>
            <a:r>
              <a:rPr lang="ru-RU" sz="2400" dirty="0" smtClean="0"/>
              <a:t>материалом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1763688" y="2924944"/>
            <a:ext cx="3680510" cy="1863068"/>
          </a:xfrm>
          <a:prstGeom prst="horizontalScroll">
            <a:avLst/>
          </a:prstGeom>
          <a:ln w="1270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/>
              <a:t>Работа с бумагой и картоном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3126915" y="4037654"/>
            <a:ext cx="3411278" cy="1927324"/>
          </a:xfrm>
          <a:prstGeom prst="horizontalScroll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Работа с тканью и нитками</a:t>
            </a: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5457162" y="5204104"/>
            <a:ext cx="3057525" cy="1628775"/>
          </a:xfrm>
          <a:prstGeom prst="horizontalScroll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Работа с пластилином и соленым тестом</a:t>
            </a:r>
          </a:p>
        </p:txBody>
      </p:sp>
      <p:pic>
        <p:nvPicPr>
          <p:cNvPr id="12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Горизонтальный свиток 7"/>
          <p:cNvSpPr/>
          <p:nvPr/>
        </p:nvSpPr>
        <p:spPr>
          <a:xfrm>
            <a:off x="971600" y="-33924"/>
            <a:ext cx="6408711" cy="1374692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dirty="0" smtClean="0"/>
              <a:t> 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</a:rPr>
              <a:t>Работа с природным и бросовым 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материалом</a:t>
            </a:r>
            <a:endParaRPr lang="ru-RU" sz="28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ds8.mkdou.ru/index.php?option=com_datsogallery&amp;Itemid=44&amp;func=wmark&amp;mid=3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09111"/>
            <a:ext cx="3877121" cy="28991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75137"/>
            <a:ext cx="2954211" cy="22156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789040"/>
            <a:ext cx="4104456" cy="23087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48" name="Picture 4" descr="https://www.maam.ru/upload/blogs/detsad-341564-143324757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373" y="3429000"/>
            <a:ext cx="2701899" cy="20264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Объект 7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7112"/>
            <a:ext cx="1718313" cy="22910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25373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282" y="214290"/>
            <a:ext cx="4143404" cy="28395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74" y="3143248"/>
            <a:ext cx="3428999" cy="3428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4942" y="928670"/>
            <a:ext cx="3654008" cy="27860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03147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55" y="4464422"/>
            <a:ext cx="2627784" cy="19708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Горизонтальный свиток 8"/>
          <p:cNvSpPr/>
          <p:nvPr/>
        </p:nvSpPr>
        <p:spPr>
          <a:xfrm>
            <a:off x="467544" y="51211"/>
            <a:ext cx="6984775" cy="1145541"/>
          </a:xfrm>
          <a:prstGeom prst="horizontalScroll">
            <a:avLst/>
          </a:prstGeom>
          <a:ln w="1270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Работа с бумагой и картоном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7096" y="4149080"/>
            <a:ext cx="2970176" cy="22276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8651" y="1667215"/>
            <a:ext cx="3317107" cy="18658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" y="1454146"/>
            <a:ext cx="3111316" cy="17501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8496" y="4940188"/>
            <a:ext cx="3982108" cy="17607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Объект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871" y="2489214"/>
            <a:ext cx="3718958" cy="20919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0848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315452" y="49561"/>
            <a:ext cx="7238608" cy="1124744"/>
          </a:xfrm>
          <a:prstGeom prst="horizontalScroll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Работа с тканью и нитками</a:t>
            </a:r>
          </a:p>
        </p:txBody>
      </p:sp>
      <p:pic>
        <p:nvPicPr>
          <p:cNvPr id="4098" name="Picture 2" descr="https://fc.vseosvita.ua/001lrd-5269/00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1" t="7754" r="4034" b="3487"/>
          <a:stretch/>
        </p:blipFill>
        <p:spPr bwMode="auto">
          <a:xfrm>
            <a:off x="332755" y="1268760"/>
            <a:ext cx="3255053" cy="2419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9966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24.userapi.com/c543107/v543107601/271a5/HaE3iAlSl9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76" y="4077072"/>
            <a:ext cx="2520280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9966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fsd.multiurok.ru/html/2018/09/05/s_5b9035132e533/945952_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92" y="1844824"/>
            <a:ext cx="3766832" cy="2827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9966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img06.rl0.ru/77adb7e333e4f455448accfc98626325/c555x416/www.maam.ru/upload/blogs/detsad-206632-139515994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374" y="3981676"/>
            <a:ext cx="2696428" cy="24518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9966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4097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032" y="1469142"/>
            <a:ext cx="1602861" cy="3475038"/>
          </a:xfrm>
        </p:spPr>
      </p:pic>
      <p:pic>
        <p:nvPicPr>
          <p:cNvPr id="7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357158" y="132653"/>
            <a:ext cx="7204371" cy="1208116"/>
          </a:xfrm>
          <a:prstGeom prst="horizontalScroll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Работа с пластилином и соленым тестом</a:t>
            </a:r>
          </a:p>
        </p:txBody>
      </p:sp>
      <p:pic>
        <p:nvPicPr>
          <p:cNvPr id="1026" name="Picture 2" descr="https://svoimi-rukami-club.ru/upload/image/solenoe_testo_na_konkurs/150073f276a0f2cdd803fb8b6980d70b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6077" y="1507614"/>
            <a:ext cx="3279853" cy="2459890"/>
          </a:xfrm>
          <a:prstGeom prst="rect">
            <a:avLst/>
          </a:prstGeom>
          <a:ln w="1905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xn----btbeubba8ah1ah.xn--p1ai/media/cache/0a/d5/2c/4e/35/a1/0ad52c4e35a1ef7d35c5c3e4e03bab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54535"/>
            <a:ext cx="2992622" cy="2244467"/>
          </a:xfrm>
          <a:prstGeom prst="rect">
            <a:avLst/>
          </a:prstGeom>
          <a:ln w="1905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maam.ru/images/users/photos/medium/93f7ad05e0baffb549db42e139057e7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70" y="1700808"/>
            <a:ext cx="1392089" cy="18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maam.ru/upload/blogs/aedcd490867a96a8787e6bda500f4a72.jp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463" y="4365104"/>
            <a:ext cx="3084956" cy="2313717"/>
          </a:xfrm>
          <a:prstGeom prst="rect">
            <a:avLst/>
          </a:prstGeom>
          <a:ln w="1905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3914297"/>
            <a:ext cx="1645281" cy="2924944"/>
          </a:xfrm>
          <a:prstGeom prst="rect">
            <a:avLst/>
          </a:prstGeom>
        </p:spPr>
      </p:pic>
      <p:pic>
        <p:nvPicPr>
          <p:cNvPr id="15" name="Объект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003" y="1469142"/>
            <a:ext cx="1602861" cy="3475038"/>
          </a:xfrm>
          <a:prstGeom prst="rect">
            <a:avLst/>
          </a:prstGeom>
          <a:ln w="1905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Picture 6" descr="https://www.maam.ru/images/users/photos/medium/93f7ad05e0baffb549db42e139057e7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41" y="1700808"/>
            <a:ext cx="1392089" cy="1857188"/>
          </a:xfrm>
          <a:prstGeom prst="rect">
            <a:avLst/>
          </a:prstGeom>
          <a:ln w="1905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46" y="3914297"/>
            <a:ext cx="1645281" cy="2924944"/>
          </a:xfrm>
          <a:prstGeom prst="rect">
            <a:avLst/>
          </a:prstGeom>
          <a:ln w="1905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1353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Виктория\Desktop\патрп\IMG_809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410174" y="850333"/>
            <a:ext cx="4327307" cy="30039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7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3" descr="C:\Users\Виктория\Desktop\патрп\IMG_818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735" y="977133"/>
            <a:ext cx="4722312" cy="30964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7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9" name="Picture 6" descr="C:\Users\Виктория\Desktop\патрп\IMG_818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83" y="4725144"/>
            <a:ext cx="2743392" cy="15443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7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10" name="Picture 2" descr="F:\DCIM\125___04\IMG_8238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504" y="4073555"/>
            <a:ext cx="4715645" cy="26547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7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8869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4" r="16413"/>
          <a:stretch/>
        </p:blipFill>
        <p:spPr>
          <a:xfrm>
            <a:off x="2716622" y="1454145"/>
            <a:ext cx="3223530" cy="400579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6" r="22340"/>
          <a:stretch/>
        </p:blipFill>
        <p:spPr>
          <a:xfrm>
            <a:off x="179512" y="152379"/>
            <a:ext cx="2736304" cy="386382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2"/>
          <a:stretch/>
        </p:blipFill>
        <p:spPr>
          <a:xfrm>
            <a:off x="5796136" y="3562316"/>
            <a:ext cx="3096344" cy="32566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60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8356"/>
            <a:ext cx="4686266" cy="3514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47575"/>
            <a:ext cx="3611893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28" r="10277"/>
          <a:stretch/>
        </p:blipFill>
        <p:spPr>
          <a:xfrm>
            <a:off x="1403648" y="3789040"/>
            <a:ext cx="499758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829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777"/>
            <a:ext cx="9144000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	Результатами </a:t>
            </a:r>
            <a:r>
              <a:rPr lang="ru-RU" sz="28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моей работы в данном </a:t>
            </a:r>
            <a:r>
              <a:rPr lang="ru-RU" sz="2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			направлении </a:t>
            </a:r>
            <a:r>
              <a:rPr lang="ru-RU" sz="28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стали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285860"/>
            <a:ext cx="7128792" cy="424847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всестороннее интеллектуальное и эстетическое развитие детей в процессе овладения элементарными приемами творческой деятельности; </a:t>
            </a:r>
          </a:p>
          <a:p>
            <a:pPr algn="just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активность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самостоятельность детей в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творческой деятельности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algn="just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умение находить новые способы для художественного изображения;</a:t>
            </a:r>
          </a:p>
          <a:p>
            <a:pPr algn="just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умение передавать в работах свои чувства с помощью различных средств выразительности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Picture 2" descr="https://ne-kurim.ru/forum/attachments/129-gif.456588/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323" y="41370"/>
            <a:ext cx="1412776" cy="141277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9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476</TotalTime>
  <Words>143</Words>
  <Application>Microsoft Office PowerPoint</Application>
  <PresentationFormat>Экран (4:3)</PresentationFormat>
  <Paragraphs>32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Презентация PowerPoint</vt:lpstr>
      <vt:lpstr>Развитие творческих способностей детей старшего дошкольного возраста посредством художественного ручного труда</vt:lpstr>
      <vt:lpstr>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Результатами моей работы в данном    направлении стали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Кружок «Юные волшебники»</dc:title>
  <dc:creator>Виктория</dc:creator>
  <cp:lastModifiedBy>Жданкин Николай</cp:lastModifiedBy>
  <cp:revision>50</cp:revision>
  <dcterms:created xsi:type="dcterms:W3CDTF">2013-04-24T08:05:33Z</dcterms:created>
  <dcterms:modified xsi:type="dcterms:W3CDTF">2020-05-25T15:40:04Z</dcterms:modified>
</cp:coreProperties>
</file>